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1" r:id="rId5"/>
    <p:sldId id="269" r:id="rId6"/>
    <p:sldId id="272" r:id="rId7"/>
    <p:sldId id="263" r:id="rId8"/>
    <p:sldId id="264" r:id="rId9"/>
    <p:sldId id="270" r:id="rId10"/>
    <p:sldId id="274" r:id="rId11"/>
    <p:sldId id="275" r:id="rId12"/>
    <p:sldId id="276" r:id="rId13"/>
    <p:sldId id="277" r:id="rId14"/>
    <p:sldId id="268" r:id="rId15"/>
    <p:sldId id="273" r:id="rId16"/>
    <p:sldId id="271" r:id="rId17"/>
  </p:sldIdLst>
  <p:sldSz cx="12192000" cy="6858000"/>
  <p:notesSz cx="9144000" cy="6858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52" autoAdjust="0"/>
    <p:restoredTop sz="96120" autoAdjust="0"/>
  </p:normalViewPr>
  <p:slideViewPr>
    <p:cSldViewPr snapToGrid="0">
      <p:cViewPr>
        <p:scale>
          <a:sx n="100" d="100"/>
          <a:sy n="100" d="100"/>
        </p:scale>
        <p:origin x="432" y="3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0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1732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68124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7588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9332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3616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6886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2909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7169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0847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2804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4214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package" Target="../embeddings/_________Microsoft_Word2.docx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package" Target="../embeddings/_________Microsoft_Word1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xmlns="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xmlns="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xmlns="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xmlns="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xmlns="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5895" y="1136591"/>
            <a:ext cx="10982062" cy="4657457"/>
            <a:chOff x="605895" y="1136591"/>
            <a:chExt cx="10982062" cy="465745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xmlns="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82333" y="1136591"/>
              <a:ext cx="7027334" cy="465745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xmlns="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xmlns="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xmlns="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xmlns="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xmlns="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xmlns="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xmlns="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xmlns="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xmlns="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xmlns="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xmlns="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xmlns="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xmlns="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xmlns="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xmlns="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xmlns="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xmlns="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xmlns="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xmlns="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xmlns="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xmlns="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096" y="2262450"/>
            <a:ext cx="7020453" cy="2396068"/>
          </a:xfrm>
        </p:spPr>
        <p:txBody>
          <a:bodyPr rtlCol="0">
            <a:no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ru-RU" sz="1600" b="1" dirty="0">
                <a:latin typeface="Tw Cen MT (Основной текст)"/>
              </a:rPr>
              <a:t>КАРМАНОВ АРТЁМ </a:t>
            </a:r>
            <a:r>
              <a:rPr lang="ru-RU" sz="1600" b="1" dirty="0" smtClean="0">
                <a:latin typeface="Tw Cen MT (Основной текст)"/>
              </a:rPr>
              <a:t>АЛЕКСАНДРОВИЧ</a:t>
            </a:r>
            <a:r>
              <a:rPr lang="en-US" sz="1600" b="1" dirty="0" smtClean="0">
                <a:latin typeface="Tw Cen MT (Основной текст)"/>
              </a:rPr>
              <a:t/>
            </a:r>
            <a:br>
              <a:rPr lang="en-US" sz="1600" b="1" dirty="0" smtClean="0">
                <a:latin typeface="Tw Cen MT (Основной текст)"/>
              </a:rPr>
            </a:br>
            <a:r>
              <a:rPr lang="ru-RU" sz="1600" b="1" dirty="0">
                <a:latin typeface="Tw Cen MT (Основной текст)"/>
              </a:rPr>
              <a:t/>
            </a:r>
            <a:br>
              <a:rPr lang="ru-RU" sz="1600" b="1" dirty="0">
                <a:latin typeface="Tw Cen MT (Основной текст)"/>
              </a:rPr>
            </a:br>
            <a:r>
              <a:rPr lang="ru-RU" sz="1600" b="1" dirty="0" smtClean="0">
                <a:latin typeface="Tw Cen MT (Основной текст)"/>
              </a:rPr>
              <a:t>Р</a:t>
            </a:r>
            <a:r>
              <a:rPr lang="ru-RU" sz="1600" b="1" cap="none" dirty="0" smtClean="0">
                <a:latin typeface="Tw Cen MT (Основной текст)"/>
              </a:rPr>
              <a:t>азработка цифровых средств радиотелеметрии для </a:t>
            </a:r>
            <a:r>
              <a:rPr lang="en-US" sz="1600" b="1" cap="none" dirty="0" err="1" smtClean="0">
                <a:latin typeface="Tw Cen MT (Основной текст)"/>
              </a:rPr>
              <a:t>IoT</a:t>
            </a:r>
            <a:r>
              <a:rPr lang="en-US" sz="1600" b="1" cap="none" dirty="0" smtClean="0">
                <a:latin typeface="Tw Cen MT (Основной текст)"/>
              </a:rPr>
              <a:t> </a:t>
            </a:r>
            <a:r>
              <a:rPr lang="ru-RU" sz="1600" b="1" cap="none" dirty="0" smtClean="0">
                <a:latin typeface="Tw Cen MT (Основной текст)"/>
              </a:rPr>
              <a:t>устройств</a:t>
            </a:r>
            <a:r>
              <a:rPr lang="en-US" sz="1600" dirty="0" smtClean="0">
                <a:latin typeface="Tw Cen MT (Основной текст)"/>
              </a:rPr>
              <a:t/>
            </a:r>
            <a:br>
              <a:rPr lang="en-US" sz="1600" dirty="0" smtClean="0">
                <a:latin typeface="Tw Cen MT (Основной текст)"/>
              </a:rPr>
            </a:br>
            <a:r>
              <a:rPr lang="ru-RU" sz="1600" dirty="0">
                <a:latin typeface="Tw Cen MT (Основной текст)"/>
              </a:rPr>
              <a:t/>
            </a:r>
            <a:br>
              <a:rPr lang="ru-RU" sz="1600" dirty="0">
                <a:latin typeface="Tw Cen MT (Основной текст)"/>
              </a:rPr>
            </a:br>
            <a:r>
              <a:rPr lang="ru-RU" sz="1600" dirty="0">
                <a:latin typeface="Tw Cen MT (Основной текст)"/>
              </a:rPr>
              <a:t>7М07110 «</a:t>
            </a:r>
            <a:r>
              <a:rPr lang="ru-RU" sz="1600" dirty="0" smtClean="0">
                <a:latin typeface="Tw Cen MT (Основной текст)"/>
              </a:rPr>
              <a:t>Р</a:t>
            </a:r>
            <a:r>
              <a:rPr lang="ru-RU" sz="1600" cap="none" dirty="0" smtClean="0">
                <a:latin typeface="Tw Cen MT (Основной текст)"/>
              </a:rPr>
              <a:t>обототехнические, интеллектуальные системы и приборостроение</a:t>
            </a:r>
            <a:r>
              <a:rPr lang="ru-RU" sz="1600" dirty="0" smtClean="0">
                <a:latin typeface="Tw Cen MT (Основной текст)"/>
              </a:rPr>
              <a:t>»</a:t>
            </a:r>
            <a:r>
              <a:rPr lang="en-US" sz="1600" dirty="0" smtClean="0">
                <a:latin typeface="Tw Cen MT (Основной текст)"/>
              </a:rPr>
              <a:t/>
            </a:r>
            <a:br>
              <a:rPr lang="en-US" sz="1600" dirty="0" smtClean="0">
                <a:latin typeface="Tw Cen MT (Основной текст)"/>
              </a:rPr>
            </a:br>
            <a:r>
              <a:rPr lang="ru-RU" sz="1600" dirty="0">
                <a:latin typeface="Tw Cen MT (Основной текст)"/>
              </a:rPr>
              <a:t/>
            </a:r>
            <a:br>
              <a:rPr lang="ru-RU" sz="1600" dirty="0">
                <a:latin typeface="Tw Cen MT (Основной текст)"/>
              </a:rPr>
            </a:br>
            <a:r>
              <a:rPr lang="ru-RU" sz="1600" dirty="0" smtClean="0">
                <a:latin typeface="Tw Cen MT (Основной текст)"/>
              </a:rPr>
              <a:t>М</a:t>
            </a:r>
            <a:r>
              <a:rPr lang="ru-RU" sz="1600" cap="none" dirty="0" smtClean="0">
                <a:latin typeface="Tw Cen MT (Основной текст)"/>
              </a:rPr>
              <a:t>агистерский проект на соискание академической степени</a:t>
            </a:r>
            <a:br>
              <a:rPr lang="ru-RU" sz="1600" cap="none" dirty="0" smtClean="0">
                <a:latin typeface="Tw Cen MT (Основной текст)"/>
              </a:rPr>
            </a:br>
            <a:r>
              <a:rPr lang="ru-RU" sz="1600" cap="none" dirty="0" smtClean="0">
                <a:latin typeface="Tw Cen MT (Основной текст)"/>
              </a:rPr>
              <a:t>магистра техники и технологий</a:t>
            </a:r>
            <a:endParaRPr lang="ru-RU" sz="1600" dirty="0">
              <a:latin typeface="Tw Cen MT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21" y="2835853"/>
            <a:ext cx="1680002" cy="105326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418770"/>
              </p:ext>
            </p:extLst>
          </p:nvPr>
        </p:nvGraphicFramePr>
        <p:xfrm>
          <a:off x="2369023" y="853818"/>
          <a:ext cx="8061844" cy="5477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Документ" r:id="rId5" imgW="6128472" imgH="4145179" progId="Word.Document.12">
                  <p:embed/>
                </p:oleObj>
              </mc:Choice>
              <mc:Fallback>
                <p:oleObj name="Документ" r:id="rId5" imgW="6128472" imgH="41451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9023" y="853818"/>
                        <a:ext cx="8061844" cy="5477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2121" y="2835853"/>
            <a:ext cx="1680002" cy="10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9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17401"/>
              </p:ext>
            </p:extLst>
          </p:nvPr>
        </p:nvGraphicFramePr>
        <p:xfrm>
          <a:off x="3420000" y="1044000"/>
          <a:ext cx="4580859" cy="396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6836"/>
                <a:gridCol w="1459316"/>
                <a:gridCol w="1764707"/>
              </a:tblGrid>
              <a:tr h="147571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Характеристика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SIGFOX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LoRa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</a:tr>
              <a:tr h="442714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Диапазон частот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868 МГц в Европе, </a:t>
                      </a:r>
                      <a:endParaRPr lang="ru-RU" sz="1100" dirty="0">
                        <a:effectLst/>
                      </a:endParaRPr>
                    </a:p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902 МГц в США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Нелицензионные частоты </a:t>
                      </a:r>
                      <a:endParaRPr lang="ru-RU" sz="1100" dirty="0">
                        <a:effectLst/>
                      </a:endParaRPr>
                    </a:p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(433 МГц, 868 МГц, 915 МГц)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</a:tr>
              <a:tr h="295143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Технология модуляции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Узкополосная модуляция (UNB)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Широкополосная частотная модуляция </a:t>
                      </a:r>
                      <a:r>
                        <a:rPr lang="ru-RU" sz="1000" dirty="0" err="1">
                          <a:effectLst/>
                        </a:rPr>
                        <a:t>LoRa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</a:tr>
              <a:tr h="295143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Пропускная способность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Ограничена до 100 бит/с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До 38 кбит/с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</a:tr>
              <a:tr h="295143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Чувствительность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-142 дБм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-148 </a:t>
                      </a:r>
                      <a:r>
                        <a:rPr lang="ru-RU" sz="1000" dirty="0" err="1">
                          <a:effectLst/>
                        </a:rPr>
                        <a:t>дБм</a:t>
                      </a:r>
                      <a:r>
                        <a:rPr lang="ru-RU" sz="1000" dirty="0">
                          <a:effectLst/>
                        </a:rPr>
                        <a:t> (при 125 кГц) </a:t>
                      </a:r>
                      <a:endParaRPr lang="ru-RU" sz="1100" dirty="0">
                        <a:effectLst/>
                      </a:endParaRPr>
                    </a:p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-137 </a:t>
                      </a:r>
                      <a:r>
                        <a:rPr lang="ru-RU" sz="1000" dirty="0" err="1">
                          <a:effectLst/>
                        </a:rPr>
                        <a:t>дБм</a:t>
                      </a:r>
                      <a:r>
                        <a:rPr lang="ru-RU" sz="1000" dirty="0">
                          <a:effectLst/>
                        </a:rPr>
                        <a:t> (при 250 кГц)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143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Потребление энергии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Низкое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Низкое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143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Размер сообщений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Ограничен до 12 байт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До 512 кбайт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2714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Максимальное количество сообщений в день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140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Не ограничено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</a:tr>
              <a:tr h="295143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Сложность сетевой архитектуры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Централизованная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Децентрализованная </a:t>
                      </a:r>
                      <a:endParaRPr lang="ru-RU" sz="1100" dirty="0">
                        <a:effectLst/>
                      </a:endParaRPr>
                    </a:p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(сеть </a:t>
                      </a:r>
                      <a:r>
                        <a:rPr lang="ru-RU" sz="1000" dirty="0" err="1">
                          <a:effectLst/>
                        </a:rPr>
                        <a:t>LoRaWAN</a:t>
                      </a:r>
                      <a:r>
                        <a:rPr lang="ru-RU" sz="1000" dirty="0">
                          <a:effectLst/>
                        </a:rPr>
                        <a:t>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</a:tr>
              <a:tr h="295143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Способность к маршрутизации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Отсутствует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Поддерживается (в сети </a:t>
                      </a:r>
                      <a:r>
                        <a:rPr lang="ru-RU" sz="1000" dirty="0" err="1">
                          <a:effectLst/>
                        </a:rPr>
                        <a:t>LoRaWAN</a:t>
                      </a:r>
                      <a:r>
                        <a:rPr lang="ru-RU" sz="1000" dirty="0">
                          <a:effectLst/>
                        </a:rPr>
                        <a:t>)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</a:tr>
              <a:tr h="295143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Гибкость в настройке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Ограниченная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Высокая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</a:tr>
              <a:tr h="147571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Дальность связи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До нескольких десятков километров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29207" marR="3074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9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крупный план монтажной платы">
            <a:extLst>
              <a:ext uri="{FF2B5EF4-FFF2-40B4-BE49-F238E27FC236}">
                <a16:creationId xmlns:a16="http://schemas.microsoft.com/office/drawing/2014/main" xmlns="" id="{3A9226A7-5427-4FFE-A883-01FA50B33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2316728" y="0"/>
            <a:ext cx="7558541" cy="685799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6427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 Título"/>
          <p:cNvSpPr txBox="1">
            <a:spLocks/>
          </p:cNvSpPr>
          <p:nvPr/>
        </p:nvSpPr>
        <p:spPr>
          <a:xfrm>
            <a:off x="1468179" y="188184"/>
            <a:ext cx="9093259" cy="699156"/>
          </a:xfrm>
          <a:prstGeom prst="rect">
            <a:avLst/>
          </a:prstGeom>
        </p:spPr>
        <p:txBody>
          <a:bodyPr vert="horz" lIns="74020" tIns="37010" rIns="74020" bIns="3701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663"/>
              </a:lnSpc>
              <a:spcBef>
                <a:spcPts val="0"/>
              </a:spcBef>
            </a:pP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Calibri" pitchFamily="34" charset="0"/>
              </a:rPr>
              <a:t>Технологическое оборудование</a:t>
            </a:r>
            <a:endParaRPr lang="es-H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08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185" y="699448"/>
            <a:ext cx="5377682" cy="51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2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610224" y="1015426"/>
            <a:ext cx="5526477" cy="790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</a:pPr>
            <a:r>
              <a:rPr lang="ru-RU" dirty="0">
                <a:latin typeface="Tw Cen MT (Основной текст)"/>
              </a:rPr>
              <a:t>Во время Великой Отечественной Войны, в ноябре 1941 года, из г. Александрова Ивановской области завод вместе с людьми и оборудованием перебазируется в г. Петропавловск.</a:t>
            </a:r>
          </a:p>
          <a:p>
            <a:pPr algn="just" fontAlgn="base">
              <a:spcAft>
                <a:spcPts val="1200"/>
              </a:spcAft>
            </a:pPr>
            <a:r>
              <a:rPr lang="ru-RU" dirty="0">
                <a:latin typeface="Tw Cen MT (Основной текст)"/>
              </a:rPr>
              <a:t>В тяжелых условиях, в феврале 1942 года завод дал первую продукцию фронту. В годы войны коллектив завода обеспечивал фронт радиоприемниками, радиопеленгаторами, пользующимся большим спросом и популярностью в наших войсках.</a:t>
            </a:r>
          </a:p>
          <a:p>
            <a:pPr algn="just" fontAlgn="base">
              <a:spcAft>
                <a:spcPts val="1200"/>
              </a:spcAft>
            </a:pPr>
            <a:r>
              <a:rPr lang="ru-RU" dirty="0">
                <a:latin typeface="Tw Cen MT (Основной текст)"/>
              </a:rPr>
              <a:t>После войны завод перешел на выпуск радиоприемных устройств для нужд народного хозяйства и населения, освоив выпуск изделий второго, третьего и четвертого поколений.</a:t>
            </a:r>
          </a:p>
          <a:p>
            <a:pPr algn="just" fontAlgn="base">
              <a:spcAft>
                <a:spcPts val="1200"/>
              </a:spcAft>
            </a:pPr>
            <a:r>
              <a:rPr lang="ru-RU" dirty="0">
                <a:latin typeface="Tw Cen MT (Основной текст)"/>
              </a:rPr>
              <a:t>Сегодня АО «Завод им. С.М. Кирова» – государственное </a:t>
            </a:r>
            <a:r>
              <a:rPr lang="ru-RU" dirty="0" smtClean="0">
                <a:latin typeface="Tw Cen MT (Основной текст)"/>
              </a:rPr>
              <a:t>предприятие с широким спектром </a:t>
            </a:r>
            <a:r>
              <a:rPr lang="ru-RU" dirty="0">
                <a:latin typeface="Tw Cen MT (Основной текст)"/>
              </a:rPr>
              <a:t>выпускаемой </a:t>
            </a:r>
            <a:r>
              <a:rPr lang="ru-RU" dirty="0" smtClean="0">
                <a:latin typeface="Tw Cen MT (Основной текст)"/>
              </a:rPr>
              <a:t>продукции.</a:t>
            </a:r>
            <a:endParaRPr lang="ru-RU" dirty="0">
              <a:latin typeface="Tw Cen MT (Основной текст)"/>
            </a:endParaRPr>
          </a:p>
          <a:p>
            <a:pPr algn="just" fontAlgn="base">
              <a:spcAft>
                <a:spcPts val="1200"/>
              </a:spcAft>
            </a:pPr>
            <a:r>
              <a:rPr lang="ru-RU" dirty="0">
                <a:latin typeface="Tw Cen MT (Основной текст)"/>
              </a:rPr>
              <a:t>В результате реконструкции, внедрения комплексной механизации и автоматизации, реализации комплексного и социально-экономических планов развития, завод за годы своей истории из полукустарной мастерской вырос в крупное предприятие, оснащенное современной техникой, с высококвалифицированными кадрами рабочих, ИТР и служащих.</a:t>
            </a:r>
            <a:endParaRPr lang="ru-RU" b="0" i="0" dirty="0">
              <a:effectLst/>
              <a:latin typeface="Tw Cen MT (Основной текст)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38" y="1537328"/>
            <a:ext cx="3633052" cy="36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4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59" y="2800003"/>
            <a:ext cx="5265239" cy="352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:a16="http://schemas.microsoft.com/office/drawing/2014/main" xmlns="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:a16="http://schemas.microsoft.com/office/drawing/2014/main" xmlns="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:a16="http://schemas.microsoft.com/office/drawing/2014/main" xmlns="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:a16="http://schemas.microsoft.com/office/drawing/2014/main" xmlns="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53415" b="2185"/>
          <a:stretch/>
        </p:blipFill>
        <p:spPr>
          <a:xfrm>
            <a:off x="-1" y="-2"/>
            <a:ext cx="3581399" cy="6867525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xmlns="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:a16="http://schemas.microsoft.com/office/drawing/2014/main" xmlns="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:a16="http://schemas.microsoft.com/office/drawing/2014/main" xmlns="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:a16="http://schemas.microsoft.com/office/drawing/2014/main" xmlns="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:a16="http://schemas.microsoft.com/office/drawing/2014/main" xmlns="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:a16="http://schemas.microsoft.com/office/drawing/2014/main" xmlns="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:a16="http://schemas.microsoft.com/office/drawing/2014/main" xmlns="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:a16="http://schemas.microsoft.com/office/drawing/2014/main" xmlns="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:a16="http://schemas.microsoft.com/office/drawing/2014/main" xmlns="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:a16="http://schemas.microsoft.com/office/drawing/2014/main" xmlns="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:a16="http://schemas.microsoft.com/office/drawing/2014/main" xmlns="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:a16="http://schemas.microsoft.com/office/drawing/2014/main" xmlns="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:a16="http://schemas.microsoft.com/office/drawing/2014/main" xmlns="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:a16="http://schemas.microsoft.com/office/drawing/2014/main" xmlns="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:a16="http://schemas.microsoft.com/office/drawing/2014/main" xmlns="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:a16="http://schemas.microsoft.com/office/drawing/2014/main" xmlns="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:a16="http://schemas.microsoft.com/office/drawing/2014/main" xmlns="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:a16="http://schemas.microsoft.com/office/drawing/2014/main" xmlns="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:a16="http://schemas.microsoft.com/office/drawing/2014/main" xmlns="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:a16="http://schemas.microsoft.com/office/drawing/2014/main" xmlns="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:a16="http://schemas.microsoft.com/office/drawing/2014/main" xmlns="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:a16="http://schemas.microsoft.com/office/drawing/2014/main" xmlns="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:a16="http://schemas.microsoft.com/office/drawing/2014/main" xmlns="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:a16="http://schemas.microsoft.com/office/drawing/2014/main" xmlns="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:a16="http://schemas.microsoft.com/office/drawing/2014/main" xmlns="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:a16="http://schemas.microsoft.com/office/drawing/2014/main" xmlns="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:a16="http://schemas.microsoft.com/office/drawing/2014/main" xmlns="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:a16="http://schemas.microsoft.com/office/drawing/2014/main" xmlns="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:a16="http://schemas.microsoft.com/office/drawing/2014/main" xmlns="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:a16="http://schemas.microsoft.com/office/drawing/2014/main" xmlns="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:a16="http://schemas.microsoft.com/office/drawing/2014/main" xmlns="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:a16="http://schemas.microsoft.com/office/drawing/2014/main" xmlns="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:a16="http://schemas.microsoft.com/office/drawing/2014/main" xmlns="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:a16="http://schemas.microsoft.com/office/drawing/2014/main" xmlns="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:a16="http://schemas.microsoft.com/office/drawing/2014/main" xmlns="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:a16="http://schemas.microsoft.com/office/drawing/2014/main" xmlns="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:a16="http://schemas.microsoft.com/office/drawing/2014/main" xmlns="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:a16="http://schemas.microsoft.com/office/drawing/2014/main" xmlns="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:a16="http://schemas.microsoft.com/office/drawing/2014/main" xmlns="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:a16="http://schemas.microsoft.com/office/drawing/2014/main" xmlns="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:a16="http://schemas.microsoft.com/office/drawing/2014/main" xmlns="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:a16="http://schemas.microsoft.com/office/drawing/2014/main" xmlns="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:a16="http://schemas.microsoft.com/office/drawing/2014/main" xmlns="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:a16="http://schemas.microsoft.com/office/drawing/2014/main" xmlns="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:a16="http://schemas.microsoft.com/office/drawing/2014/main" xmlns="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:a16="http://schemas.microsoft.com/office/drawing/2014/main" xmlns="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:a16="http://schemas.microsoft.com/office/drawing/2014/main" xmlns="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:a16="http://schemas.microsoft.com/office/drawing/2014/main" xmlns="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:a16="http://schemas.microsoft.com/office/drawing/2014/main" xmlns="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:a16="http://schemas.microsoft.com/office/drawing/2014/main" xmlns="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:a16="http://schemas.microsoft.com/office/drawing/2014/main" xmlns="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:a16="http://schemas.microsoft.com/office/drawing/2014/main" xmlns="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:a16="http://schemas.microsoft.com/office/drawing/2014/main" xmlns="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:a16="http://schemas.microsoft.com/office/drawing/2014/main" xmlns="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:a16="http://schemas.microsoft.com/office/drawing/2014/main" xmlns="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488" y="444501"/>
            <a:ext cx="6084112" cy="411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3868274136-files.gitbook.io/~/files/v0/b/gitbook-x-prod.appspot.com/o/spaces%2F-LpXqB3J1BMD5s4OpYSg%2Fuploads%2FO3V455xaNZp4KI1cL6MG%2Fimage.png?alt=media&amp;token=5a9cf37d-278f-4aa3-a5d8-babdf5b80c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660" y="1358900"/>
            <a:ext cx="5205915" cy="16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2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755062"/>
              </p:ext>
            </p:extLst>
          </p:nvPr>
        </p:nvGraphicFramePr>
        <p:xfrm>
          <a:off x="3108325" y="958850"/>
          <a:ext cx="5975350" cy="493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Документ" r:id="rId4" imgW="5974925" imgH="4937565" progId="Word.Document.12">
                  <p:embed/>
                </p:oleObj>
              </mc:Choice>
              <mc:Fallback>
                <p:oleObj name="Документ" r:id="rId4" imgW="5974925" imgH="49375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08325" y="958850"/>
                        <a:ext cx="5975350" cy="493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681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01" y="187365"/>
            <a:ext cx="2592654" cy="16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0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71" y="554835"/>
            <a:ext cx="2592654" cy="1625446"/>
          </a:xfrm>
          <a:prstGeom prst="rect">
            <a:avLst/>
          </a:prstGeom>
        </p:spPr>
      </p:pic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583788"/>
              </p:ext>
            </p:extLst>
          </p:nvPr>
        </p:nvGraphicFramePr>
        <p:xfrm>
          <a:off x="1014599" y="2567559"/>
          <a:ext cx="9906000" cy="201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51250"/>
                <a:gridCol w="2801417"/>
                <a:gridCol w="2801417"/>
                <a:gridCol w="851916"/>
              </a:tblGrid>
              <a:tr h="36830">
                <a:tc rowSpan="2"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Параметр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 gridSpan="3">
                  <a:txBody>
                    <a:bodyPr/>
                    <a:lstStyle/>
                    <a:p>
                      <a:pPr indent="57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Регион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683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Европа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Северная Америка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57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Россия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Частотный диапазон, МГц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863 – 870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902 – 928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57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864 – 865,5;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868,7 – 869,2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Максимальное количество каналов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57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Ширина спектра радиосигнала, кГц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125/250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125/500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57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125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Мощность передачи, дБм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57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14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Фактор расширения спектра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SF (Spreading Factor)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7-12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450215"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7-10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indent="5715" algn="ctr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7-12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</a:endParaRPr>
                    </a:p>
                  </a:txBody>
                  <a:tcPr marL="36195" marR="3619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6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16c05727-aa75-4e4a-9b5f-8a80a1165891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331</Words>
  <Application>Microsoft Office PowerPoint</Application>
  <PresentationFormat>Широкоэкранный</PresentationFormat>
  <Paragraphs>83</Paragraphs>
  <Slides>13</Slides>
  <Notes>12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Calibri</vt:lpstr>
      <vt:lpstr>Times New Roman</vt:lpstr>
      <vt:lpstr>Trebuchet MS</vt:lpstr>
      <vt:lpstr>Tw Cen MT</vt:lpstr>
      <vt:lpstr>Tw Cen MT (Основной текст)</vt:lpstr>
      <vt:lpstr>Verdana</vt:lpstr>
      <vt:lpstr>Схема</vt:lpstr>
      <vt:lpstr>Документ Microsoft Word</vt:lpstr>
      <vt:lpstr>КАРМАНОВ АРТЁМ АЛЕКСАНДРОВИЧ  Разработка цифровых средств радиотелеметрии для IoT устройств  7М07110 «Робототехнические, интеллектуальные системы и приборостроение»  Магистерский проект на соискание академической степени магистра техники и технологий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2021-11-20T19:24:16Z</dcterms:created>
  <dcterms:modified xsi:type="dcterms:W3CDTF">2024-01-23T12:09:24Z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